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332" r:id="rId5"/>
    <p:sldId id="328" r:id="rId6"/>
    <p:sldId id="259" r:id="rId7"/>
    <p:sldId id="341" r:id="rId8"/>
    <p:sldId id="260" r:id="rId9"/>
    <p:sldId id="275" r:id="rId10"/>
    <p:sldId id="262" r:id="rId11"/>
    <p:sldId id="261" r:id="rId12"/>
    <p:sldId id="325" r:id="rId13"/>
    <p:sldId id="295" r:id="rId14"/>
    <p:sldId id="294" r:id="rId15"/>
    <p:sldId id="312" r:id="rId16"/>
    <p:sldId id="314" r:id="rId17"/>
    <p:sldId id="315" r:id="rId18"/>
    <p:sldId id="313" r:id="rId19"/>
    <p:sldId id="335" r:id="rId20"/>
    <p:sldId id="319" r:id="rId21"/>
    <p:sldId id="317" r:id="rId22"/>
    <p:sldId id="336" r:id="rId23"/>
    <p:sldId id="318" r:id="rId24"/>
    <p:sldId id="287" r:id="rId25"/>
    <p:sldId id="288" r:id="rId26"/>
    <p:sldId id="289" r:id="rId27"/>
    <p:sldId id="297" r:id="rId28"/>
    <p:sldId id="296" r:id="rId29"/>
    <p:sldId id="298" r:id="rId30"/>
    <p:sldId id="299" r:id="rId31"/>
    <p:sldId id="301" r:id="rId32"/>
    <p:sldId id="300" r:id="rId33"/>
    <p:sldId id="302" r:id="rId34"/>
    <p:sldId id="303" r:id="rId35"/>
    <p:sldId id="309" r:id="rId36"/>
    <p:sldId id="310" r:id="rId37"/>
    <p:sldId id="342" r:id="rId38"/>
    <p:sldId id="304" r:id="rId39"/>
    <p:sldId id="305" r:id="rId40"/>
    <p:sldId id="306" r:id="rId41"/>
    <p:sldId id="311" r:id="rId42"/>
    <p:sldId id="307" r:id="rId43"/>
    <p:sldId id="329" r:id="rId44"/>
    <p:sldId id="331" r:id="rId45"/>
    <p:sldId id="338" r:id="rId46"/>
    <p:sldId id="333" r:id="rId47"/>
    <p:sldId id="323" r:id="rId48"/>
    <p:sldId id="281" r:id="rId49"/>
    <p:sldId id="282" r:id="rId50"/>
    <p:sldId id="283" r:id="rId51"/>
    <p:sldId id="284" r:id="rId52"/>
    <p:sldId id="285" r:id="rId53"/>
    <p:sldId id="286" r:id="rId54"/>
    <p:sldId id="340" r:id="rId55"/>
    <p:sldId id="324" r:id="rId56"/>
    <p:sldId id="334" r:id="rId57"/>
    <p:sldId id="290" r:id="rId58"/>
    <p:sldId id="291" r:id="rId59"/>
    <p:sldId id="292" r:id="rId60"/>
    <p:sldId id="293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5" autoAdjust="0"/>
    <p:restoredTop sz="94652"/>
  </p:normalViewPr>
  <p:slideViewPr>
    <p:cSldViewPr snapToGrid="0">
      <p:cViewPr>
        <p:scale>
          <a:sx n="150" d="100"/>
          <a:sy n="150" d="100"/>
        </p:scale>
        <p:origin x="2416" y="1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2FD77-4E5B-164F-9118-51A4740CE5A5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B370E-6DF8-6A44-9750-D2C587691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Rice</a:t>
            </a:r>
            <a:r>
              <a:rPr lang="en-US" baseline="0" dirty="0" smtClean="0"/>
              <a:t> version is just a compressed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Rice</a:t>
            </a:r>
            <a:r>
              <a:rPr lang="en-US" baseline="0" dirty="0" smtClean="0"/>
              <a:t> version is just a compressed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show Jan</a:t>
            </a:r>
            <a:r>
              <a:rPr lang="en-US" baseline="0" dirty="0" smtClean="0"/>
              <a:t> 27</a:t>
            </a:r>
            <a:r>
              <a:rPr lang="en-US" baseline="30000" dirty="0" smtClean="0"/>
              <a:t>th</a:t>
            </a:r>
            <a:r>
              <a:rPr lang="en-US" baseline="0" dirty="0" smtClean="0"/>
              <a:t> and click on the C7.9 flare to show gif animation of a CME from LASCO.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F1B5-790B-4A42-9F11-34C23C082F4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284818A9-378F-EC4B-9FCB-CA6C44F8177F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2EEA5E99-4E30-0C47-973C-B817ED5E7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6" Type="http://schemas.openxmlformats.org/officeDocument/2006/relationships/image" Target="../media/image38.jpeg"/><Relationship Id="rId7" Type="http://schemas.openxmlformats.org/officeDocument/2006/relationships/image" Target="../media/image2.gif"/><Relationship Id="rId8" Type="http://schemas.openxmlformats.org/officeDocument/2006/relationships/image" Target="../media/image39.png"/><Relationship Id="rId1" Type="http://schemas.microsoft.com/office/2007/relationships/media" Target="file://localhost/Users/pmccaule/Desktop/20110212_Mag.mov" TargetMode="External"/><Relationship Id="rId2" Type="http://schemas.openxmlformats.org/officeDocument/2006/relationships/video" Target="file://localhost/Users/pmccaule/Desktop/20110212_Mag.mov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://www.lmsal.com/isolsearch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3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4.jpg"/><Relationship Id="rId23" Type="http://schemas.openxmlformats.org/officeDocument/2006/relationships/image" Target="../media/image25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hyperlink" Target="http://sdac.virtualsolar.org/cgi/search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22" Type="http://schemas.openxmlformats.org/officeDocument/2006/relationships/image" Target="../media/image24.jpg"/><Relationship Id="rId23" Type="http://schemas.openxmlformats.org/officeDocument/2006/relationships/image" Target="../media/image25.jp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jpeg"/><Relationship Id="rId14" Type="http://schemas.openxmlformats.org/officeDocument/2006/relationships/image" Target="../media/image15.gif"/><Relationship Id="rId15" Type="http://schemas.openxmlformats.org/officeDocument/2006/relationships/image" Target="../media/image16.jpeg"/><Relationship Id="rId16" Type="http://schemas.openxmlformats.org/officeDocument/2006/relationships/image" Target="../media/image17.jpe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irtualsolar.org/wiki/VsoIDL/VsoSearch" TargetMode="External"/><Relationship Id="rId4" Type="http://schemas.openxmlformats.org/officeDocument/2006/relationships/hyperlink" Target="http://docs.virtualsolar.org/wiki/VsoIDL/VsoGet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hyperlink" Target="http://sdowww.lmsal.com/suntoday/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hyperlink" Target="http://sdo.gsfc.nasa.gov/data/" TargetMode="External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3.png"/><Relationship Id="rId5" Type="http://schemas.openxmlformats.org/officeDocument/2006/relationships/hyperlink" Target="http://www.solarmonitor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gif"/><Relationship Id="rId12" Type="http://schemas.openxmlformats.org/officeDocument/2006/relationships/image" Target="../media/image34.png"/><Relationship Id="rId1" Type="http://schemas.microsoft.com/office/2007/relationships/media" Target="file://localhost/Users/pmccaule/Desktop/20110607_131_fullcad.mov" TargetMode="External"/><Relationship Id="rId2" Type="http://schemas.openxmlformats.org/officeDocument/2006/relationships/video" Target="file://localhost/Users/pmccaule/Desktop/20110607_131_fullcad.mov" TargetMode="External"/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Solar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Browse and Obtain</a:t>
            </a:r>
          </a:p>
        </p:txBody>
      </p:sp>
      <p:pic>
        <p:nvPicPr>
          <p:cNvPr id="9" name="Picture 8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565489" y="2195413"/>
            <a:ext cx="89922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HMI_latest_Int_1024x1024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667" y="1147704"/>
            <a:ext cx="4572000" cy="4572000"/>
          </a:xfrm>
          <a:prstGeom prst="rect">
            <a:avLst/>
          </a:prstGeom>
        </p:spPr>
      </p:pic>
      <p:pic>
        <p:nvPicPr>
          <p:cNvPr id="18" name="Picture 17" descr="HMI_latest_Dop_1024x102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074" y="1147704"/>
            <a:ext cx="4572000" cy="4572000"/>
          </a:xfrm>
          <a:prstGeom prst="rect">
            <a:avLst/>
          </a:prstGeom>
        </p:spPr>
      </p:pic>
      <p:pic>
        <p:nvPicPr>
          <p:cNvPr id="19" name="Picture 18" descr="HMI_latest_color_Mag_1024x102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482" y="1147703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38" y="268851"/>
            <a:ext cx="8183880" cy="7363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Helioseismic</a:t>
            </a:r>
            <a:r>
              <a:rPr lang="en-US" dirty="0" smtClean="0"/>
              <a:t> and Magnetic Imager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1"/>
          </p:nvPr>
        </p:nvSpPr>
        <p:spPr>
          <a:xfrm>
            <a:off x="505082" y="1364715"/>
            <a:ext cx="393192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Aboard SDO, launched 2010</a:t>
            </a:r>
          </a:p>
          <a:p>
            <a:r>
              <a:rPr lang="en-US" dirty="0" smtClean="0"/>
              <a:t>Multiple Filter Imager</a:t>
            </a:r>
          </a:p>
          <a:p>
            <a:r>
              <a:rPr lang="en-US" dirty="0" smtClean="0"/>
              <a:t>Maps of surface  LOS velocity &amp; magnetic field</a:t>
            </a:r>
          </a:p>
          <a:p>
            <a:r>
              <a:rPr lang="en-US" dirty="0" smtClean="0"/>
              <a:t>4096px, 0.5’’/px</a:t>
            </a:r>
          </a:p>
          <a:p>
            <a:r>
              <a:rPr lang="en-US" dirty="0" smtClean="0"/>
              <a:t>45 or 90s    Cadence</a:t>
            </a:r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7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16" name="20110212_Mag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21667" y="1147704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/>
          <a:lstStyle/>
          <a:p>
            <a:r>
              <a:rPr lang="en-US" dirty="0" smtClean="0"/>
              <a:t>Hinode X-Ray Telescope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7" y="1254716"/>
            <a:ext cx="3931920" cy="4389120"/>
          </a:xfrm>
        </p:spPr>
        <p:txBody>
          <a:bodyPr/>
          <a:lstStyle/>
          <a:p>
            <a:r>
              <a:rPr lang="en-US" dirty="0" smtClean="0"/>
              <a:t>Aboard Solar B, launched 2006</a:t>
            </a:r>
          </a:p>
          <a:p>
            <a:r>
              <a:rPr lang="en-US" dirty="0" smtClean="0"/>
              <a:t>X-Ray Imager</a:t>
            </a:r>
          </a:p>
          <a:p>
            <a:r>
              <a:rPr lang="en-US" dirty="0" smtClean="0"/>
              <a:t>9 Filters,             log(T)~5.5-9</a:t>
            </a:r>
          </a:p>
          <a:p>
            <a:r>
              <a:rPr lang="en-US" dirty="0" smtClean="0"/>
              <a:t>2048px, 1’’/px</a:t>
            </a:r>
          </a:p>
          <a:p>
            <a:r>
              <a:rPr lang="en-US" dirty="0" smtClean="0"/>
              <a:t>Various cadences, observations</a:t>
            </a:r>
          </a:p>
          <a:p>
            <a:r>
              <a:rPr lang="en-US" dirty="0" smtClean="0"/>
              <a:t>~ 1 </a:t>
            </a:r>
            <a:r>
              <a:rPr lang="en-US" dirty="0" err="1" smtClean="0"/>
              <a:t>Gbit</a:t>
            </a:r>
            <a:r>
              <a:rPr lang="en-US" dirty="0" smtClean="0"/>
              <a:t>/day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10" name="Picture 9" descr="201201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50" y="1138296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Interface Region Imaging Spectrograph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7" y="1254716"/>
            <a:ext cx="3931920" cy="43891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</a:t>
            </a:r>
            <a:r>
              <a:rPr lang="en-US" dirty="0" smtClean="0"/>
              <a:t>aunched June 2013</a:t>
            </a:r>
          </a:p>
          <a:p>
            <a:r>
              <a:rPr lang="en-US" dirty="0" smtClean="0"/>
              <a:t>Imager and Spectrograph</a:t>
            </a:r>
          </a:p>
          <a:p>
            <a:r>
              <a:rPr lang="en-US" dirty="0" smtClean="0"/>
              <a:t>4 Wavelengths in SJI (1330, 1400, 2796, 2832) </a:t>
            </a:r>
          </a:p>
          <a:p>
            <a:r>
              <a:rPr lang="en-US" dirty="0" smtClean="0"/>
              <a:t>NUV and FUV SG </a:t>
            </a:r>
          </a:p>
          <a:p>
            <a:pPr lvl="1"/>
            <a:r>
              <a:rPr lang="en-US" dirty="0" smtClean="0"/>
              <a:t>175” slit length</a:t>
            </a:r>
          </a:p>
          <a:p>
            <a:r>
              <a:rPr lang="en-US" dirty="0" smtClean="0"/>
              <a:t>Various cadences, observations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4" name="Picture 3" descr="Science_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44" y="1108213"/>
            <a:ext cx="3673755" cy="46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8023" y="2317354"/>
            <a:ext cx="7358380" cy="17272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Online Resources Tour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49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3" y="1151141"/>
            <a:ext cx="8144220" cy="4329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44" y="1309422"/>
            <a:ext cx="4140200" cy="3619500"/>
          </a:xfrm>
          <a:prstGeom prst="rect">
            <a:avLst/>
          </a:prstGeom>
        </p:spPr>
      </p:pic>
      <p:pic>
        <p:nvPicPr>
          <p:cNvPr id="4" name="Picture 3" descr="Screen Shot 2016-06-21 at 6.50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40" y="1069429"/>
            <a:ext cx="2285776" cy="4767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72" y="1465381"/>
            <a:ext cx="5956300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71" y="1362001"/>
            <a:ext cx="7099300" cy="367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21 at 6.5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72" y="1000212"/>
            <a:ext cx="4203700" cy="1943100"/>
          </a:xfrm>
          <a:prstGeom prst="rect">
            <a:avLst/>
          </a:prstGeom>
        </p:spPr>
      </p:pic>
      <p:pic>
        <p:nvPicPr>
          <p:cNvPr id="4" name="Picture 3" descr="Screen Shot 2016-06-21 at 6.55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0" y="2979529"/>
            <a:ext cx="4152900" cy="290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err="1" smtClean="0"/>
              <a:t>Jhelioviewer</a:t>
            </a:r>
            <a:r>
              <a:rPr lang="en-US" dirty="0" smtClean="0"/>
              <a:t> (</a:t>
            </a:r>
            <a:r>
              <a:rPr lang="en-US" dirty="0" smtClean="0"/>
              <a:t>2.13.3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6" y="1151467"/>
            <a:ext cx="8175944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03555"/>
            <a:ext cx="8183880" cy="1051560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" y="2240864"/>
            <a:ext cx="8183880" cy="3362516"/>
          </a:xfrm>
        </p:spPr>
        <p:txBody>
          <a:bodyPr/>
          <a:lstStyle/>
          <a:p>
            <a:r>
              <a:rPr lang="en-US" dirty="0" smtClean="0"/>
              <a:t>Data/instrument overview</a:t>
            </a:r>
          </a:p>
          <a:p>
            <a:r>
              <a:rPr lang="en-US" dirty="0" smtClean="0"/>
              <a:t>Online resources for browsing and acquiring data</a:t>
            </a:r>
          </a:p>
          <a:p>
            <a:r>
              <a:rPr lang="en-US" dirty="0" smtClean="0"/>
              <a:t>Basic Data Prep</a:t>
            </a:r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73337" y="1953216"/>
            <a:ext cx="3931920" cy="2809284"/>
          </a:xfrm>
        </p:spPr>
        <p:txBody>
          <a:bodyPr/>
          <a:lstStyle/>
          <a:p>
            <a:r>
              <a:rPr lang="en-US" dirty="0" smtClean="0"/>
              <a:t>Great for viewing movies of data quickly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Many settings to play around with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53" y="524934"/>
            <a:ext cx="3579200" cy="5308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05257" y="5464309"/>
            <a:ext cx="3251199" cy="36922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 flipV="1">
            <a:off x="3030457" y="5648922"/>
            <a:ext cx="1574800" cy="240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6285" y="5945451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Allows for 3 </a:t>
            </a:r>
            <a:r>
              <a:rPr lang="en-US" smtClean="0"/>
              <a:t>color images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39297" y="4419600"/>
            <a:ext cx="2406836" cy="8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5538" y="5022121"/>
            <a:ext cx="258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Blends stacked images (set to 0 for 3 color)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547533" y="1092200"/>
            <a:ext cx="3208867" cy="389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44365" y="1428443"/>
            <a:ext cx="232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Record as </a:t>
            </a:r>
            <a:r>
              <a:rPr lang="en-US" smtClean="0"/>
              <a:t>a movie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1" y="5405966"/>
            <a:ext cx="8366787" cy="342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425866"/>
            <a:ext cx="3505483" cy="2881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0949" y="1121293"/>
            <a:ext cx="354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new lay by clicking File in the menu and selecting new image layer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20583"/>
            <a:ext cx="3078876" cy="398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0638" y="467876"/>
            <a:ext cx="8183880" cy="1051560"/>
          </a:xfrm>
        </p:spPr>
        <p:txBody>
          <a:bodyPr/>
          <a:lstStyle/>
          <a:p>
            <a:r>
              <a:rPr lang="en-US" dirty="0" err="1" smtClean="0"/>
              <a:t>JHelioviewer</a:t>
            </a:r>
            <a:r>
              <a:rPr lang="en-US" dirty="0" smtClean="0"/>
              <a:t> (</a:t>
            </a:r>
            <a:r>
              <a:rPr lang="en-US" dirty="0" smtClean="0"/>
              <a:t>2.13.3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Content Placeholder 8" descr="JHV_2017-06-02_19.09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4" b="4104"/>
          <a:stretch>
            <a:fillRect/>
          </a:stretch>
        </p:blipFill>
        <p:spPr>
          <a:xfrm>
            <a:off x="491779" y="1555223"/>
            <a:ext cx="8183880" cy="4187952"/>
          </a:xfrm>
        </p:spPr>
      </p:pic>
    </p:spTree>
    <p:extLst>
      <p:ext uri="{BB962C8B-B14F-4D97-AF65-F5344CB8AC3E}">
        <p14:creationId xmlns:p14="http://schemas.microsoft.com/office/powerpoint/2010/main" val="178898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smtClean="0"/>
              <a:t>JHelioviewer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6-06-21 at 6.33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53" y="569559"/>
            <a:ext cx="3368885" cy="729925"/>
          </a:xfrm>
          <a:prstGeom prst="rect">
            <a:avLst/>
          </a:prstGeom>
        </p:spPr>
      </p:pic>
      <p:pic>
        <p:nvPicPr>
          <p:cNvPr id="6" name="Picture 5" descr="Screen Shot 2016-06-21 at 6.40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8" y="1403627"/>
            <a:ext cx="5686175" cy="45307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76708" y="813213"/>
            <a:ext cx="57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pic>
        <p:nvPicPr>
          <p:cNvPr id="4" name="Picture 3" descr="Screen Shot 2017-06-02 at 3.14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59" y="1548445"/>
            <a:ext cx="2601790" cy="2656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2003" y="4288861"/>
            <a:ext cx="68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Autofit/>
          </a:bodyPr>
          <a:lstStyle/>
          <a:p>
            <a:r>
              <a:rPr lang="en-US" sz="2600" dirty="0" err="1" smtClean="0"/>
              <a:t>Heliophysics</a:t>
            </a:r>
            <a:r>
              <a:rPr lang="en-US" sz="2600" dirty="0" smtClean="0"/>
              <a:t> Events Knowledgebase (HEK)</a:t>
            </a:r>
            <a:endParaRPr lang="en-US" sz="26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1-31 at 5.34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1040149"/>
            <a:ext cx="1311752" cy="4770008"/>
          </a:xfrm>
          <a:prstGeom prst="rect">
            <a:avLst/>
          </a:prstGeom>
        </p:spPr>
      </p:pic>
      <p:pic>
        <p:nvPicPr>
          <p:cNvPr id="11" name="Picture 10" descr="Screen shot 2012-01-31 at 5.33.1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689" y="1059769"/>
            <a:ext cx="6159674" cy="417702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791374" y="2195233"/>
            <a:ext cx="608359" cy="2154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264" y="5366126"/>
            <a:ext cx="400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http://</a:t>
            </a:r>
            <a:r>
              <a:rPr lang="en-US" dirty="0" err="1" smtClean="0">
                <a:hlinkClick r:id="rId5"/>
              </a:rPr>
              <a:t>www.lmsal.com/isolsearch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Autofit/>
          </a:bodyPr>
          <a:lstStyle/>
          <a:p>
            <a:r>
              <a:rPr lang="en-US" sz="3200" dirty="0" smtClean="0"/>
              <a:t>HEK Summary</a:t>
            </a:r>
            <a:endParaRPr lang="en-US" sz="32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4" name="Picture 13" descr="HEK_Summa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50" y="1121525"/>
            <a:ext cx="6789838" cy="4597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5347" y="2102859"/>
            <a:ext cx="75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Date Range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20606" y="3760434"/>
            <a:ext cx="83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Event Selection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47329" y="2531678"/>
            <a:ext cx="137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Symbolic Events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2844" y="4910634"/>
            <a:ext cx="997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Symbol Key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28407" y="2296492"/>
            <a:ext cx="796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Sample Image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8073595" y="3990989"/>
            <a:ext cx="635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Movie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99369" y="4452794"/>
            <a:ext cx="874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Get Data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6266" y="4716684"/>
            <a:ext cx="66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List of Events</a:t>
            </a:r>
            <a:endParaRPr lang="en-US" sz="1000" dirty="0"/>
          </a:p>
        </p:txBody>
      </p:sp>
      <p:sp>
        <p:nvSpPr>
          <p:cNvPr id="23" name="Bent Arrow 22"/>
          <p:cNvSpPr/>
          <p:nvPr/>
        </p:nvSpPr>
        <p:spPr>
          <a:xfrm rot="5400000">
            <a:off x="5001066" y="4994073"/>
            <a:ext cx="263012" cy="28612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3051436" y="2787319"/>
            <a:ext cx="247414" cy="4123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5632786" y="4296430"/>
            <a:ext cx="189683" cy="38758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23678" y="2193571"/>
            <a:ext cx="269154" cy="1135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935877" y="3805602"/>
            <a:ext cx="269154" cy="1135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>
            <a:off x="7480143" y="2333761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>
            <a:off x="7475847" y="4457076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>
            <a:off x="7479799" y="3990988"/>
            <a:ext cx="516570" cy="212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“Get SDO Data” Link From HEK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HCR_Data_R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28" y="928773"/>
            <a:ext cx="3595645" cy="495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900" y="1727200"/>
            <a:ext cx="798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dirty="0" smtClean="0"/>
              <a:t> Simply type “browser” (with out the quotes) in terminal window to get this window:</a:t>
            </a:r>
          </a:p>
        </p:txBody>
      </p:sp>
      <p:pic>
        <p:nvPicPr>
          <p:cNvPr id="10" name="Picture 9" descr="Browser-Windo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2169160"/>
            <a:ext cx="4140200" cy="372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3" name="Picture 12" descr="Screen shot 2012-05-11 at 1.01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1009650"/>
            <a:ext cx="4978400" cy="4457700"/>
          </a:xfrm>
          <a:prstGeom prst="rect">
            <a:avLst/>
          </a:prstGeom>
        </p:spPr>
      </p:pic>
      <p:pic>
        <p:nvPicPr>
          <p:cNvPr id="14" name="Picture 13" descr="Screen shot 2012-05-11 at 1.01.0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350" y="1701800"/>
            <a:ext cx="2095500" cy="414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1 at 5.44.5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460500"/>
            <a:ext cx="7848600" cy="363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0234" y="5099345"/>
            <a:ext cx="1628800" cy="9162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84529" y="6153878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0" y="1381334"/>
            <a:ext cx="145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</a:t>
            </a:r>
            <a:r>
              <a:rPr lang="en-US" sz="1200" dirty="0" smtClean="0"/>
              <a:t>14,15</a:t>
            </a:r>
            <a:endParaRPr lang="en-US" sz="12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2" name="Picture 1" descr="756426main_iris_full_full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82" y="4941763"/>
            <a:ext cx="1780337" cy="118518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96673" y="6206019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IRIS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1 at 6.09.3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8" y="1130299"/>
            <a:ext cx="7442731" cy="4576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1 at 6.24.3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02" y="990600"/>
            <a:ext cx="4429148" cy="485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1 at 6.12.3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947454"/>
            <a:ext cx="4575174" cy="4996146"/>
          </a:xfrm>
          <a:prstGeom prst="rect">
            <a:avLst/>
          </a:prstGeom>
        </p:spPr>
      </p:pic>
      <p:pic>
        <p:nvPicPr>
          <p:cNvPr id="11" name="Picture 10" descr="Screen shot 2012-05-21 at 6.29.56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49450"/>
            <a:ext cx="3492500" cy="318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11.49.54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142086"/>
            <a:ext cx="3575050" cy="46046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2" name="Picture 11" descr="Screen shot 2012-05-22 at 12.10.5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1043053"/>
            <a:ext cx="4274741" cy="4684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Screen shot 2012-05-22 at 12.07.1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012" y="1054100"/>
            <a:ext cx="4341187" cy="4755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12.01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1053066"/>
            <a:ext cx="4273550" cy="4700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1 at 5.44.5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460500"/>
            <a:ext cx="7848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6" name="Picture 5" descr="Screen Shot 2017-06-08 at 1.50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44" y="1095076"/>
            <a:ext cx="3374026" cy="4838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2 at 3.33.1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028700"/>
            <a:ext cx="7238999" cy="482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0439" y="4798568"/>
            <a:ext cx="2438400" cy="13716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0377" y="6165017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1" y="1381334"/>
            <a:ext cx="108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3" name="Picture 2" descr="HiC_Rocket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8" y="479014"/>
            <a:ext cx="3943526" cy="5915288"/>
          </a:xfrm>
          <a:prstGeom prst="rect">
            <a:avLst/>
          </a:prstGeom>
        </p:spPr>
      </p:pic>
      <p:pic>
        <p:nvPicPr>
          <p:cNvPr id="2" name="Picture 1" descr="IRIS_Spacecraft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50" y="679532"/>
            <a:ext cx="5643923" cy="34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6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8" name="Picture 7" descr="Screen shot 2012-05-22 at 5.29.1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996950"/>
            <a:ext cx="5549900" cy="505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5-22 at 5.47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866" y="965200"/>
            <a:ext cx="4880133" cy="487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Browser for XRT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5" name="Picture 4" descr="Screen shot 2012-05-22 at 5.51.4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49" y="1085850"/>
            <a:ext cx="5865017" cy="4832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Searching for IRIS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3" name="Picture 2" descr="Screen Shot 2016-06-14 at 1.29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" y="1069430"/>
            <a:ext cx="8224771" cy="41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Searching for IRIS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4" name="Picture 3" descr="Screen Shot 2016-06-14 at 1.31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69" y="1038502"/>
            <a:ext cx="5392259" cy="48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936" y="508086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Searching for IRIS Data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2488" y="1024869"/>
            <a:ext cx="194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IDL&gt;iris_xfiles</a:t>
            </a:r>
            <a:endParaRPr lang="en-US" dirty="0"/>
          </a:p>
        </p:txBody>
      </p:sp>
      <p:pic>
        <p:nvPicPr>
          <p:cNvPr id="5" name="Picture 4" descr="Screen Shot 2017-06-02 at 3.3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36" y="1118548"/>
            <a:ext cx="4485882" cy="4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4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Searching for IRIS Data (Cont.)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6" name="Picture 5" descr="Screen Shot 2016-06-14 at 2.48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1" y="1381347"/>
            <a:ext cx="3231936" cy="4488983"/>
          </a:xfrm>
          <a:prstGeom prst="rect">
            <a:avLst/>
          </a:prstGeom>
        </p:spPr>
      </p:pic>
      <p:pic>
        <p:nvPicPr>
          <p:cNvPr id="8" name="Picture 7" descr="Screen Shot 2016-06-14 at 2.49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82" y="958032"/>
            <a:ext cx="3999631" cy="2637595"/>
          </a:xfrm>
          <a:prstGeom prst="rect">
            <a:avLst/>
          </a:prstGeom>
        </p:spPr>
      </p:pic>
      <p:pic>
        <p:nvPicPr>
          <p:cNvPr id="9" name="Picture 8" descr="Screen Shot 2016-06-14 at 2.49.3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20" y="3542488"/>
            <a:ext cx="2510544" cy="23448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38308" y="439326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50177" y="2611338"/>
            <a:ext cx="5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Local Data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1485900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AIA data:</a:t>
            </a:r>
          </a:p>
          <a:p>
            <a:r>
              <a:rPr lang="en-US" sz="2000" dirty="0" smtClean="0"/>
              <a:t>	/data/SDO/AIA/level1/2012/04/28/H1700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77900" y="3599900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XRT data:</a:t>
            </a:r>
          </a:p>
          <a:p>
            <a:r>
              <a:rPr lang="en-US" sz="2000" dirty="0" smtClean="0"/>
              <a:t>	/archive/hinode/xrt/level0/2010/09/06/H0300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52500" y="2768600"/>
            <a:ext cx="720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Could also get HMI or EVE data under /data/SDO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96608" y="4632353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example path to get IRIS data: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/data/IRIS/level2_nrt/2016/06/14/20160614…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Virtual Solar Observatory (VSO)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538" y="1254716"/>
            <a:ext cx="3507722" cy="43891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Tool to acquire solar data sets</a:t>
            </a:r>
          </a:p>
          <a:p>
            <a:r>
              <a:rPr lang="en-US" dirty="0" smtClean="0"/>
              <a:t>Web or IDL interfaces to search and download data</a:t>
            </a:r>
          </a:p>
          <a:p>
            <a:r>
              <a:rPr lang="en-US" dirty="0" smtClean="0"/>
              <a:t>Many different types of data from many different instruments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Screen shot 2012-01-31 at 1.05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74" y="1416024"/>
            <a:ext cx="5215873" cy="33613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42545" y="5122210"/>
            <a:ext cx="457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sdac.virtualsolar.org/cgi/search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1" name="Picture 10" descr="VSO_ExSearch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87" y="1221596"/>
            <a:ext cx="6579647" cy="40231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816" y="1278208"/>
            <a:ext cx="1492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by:</a:t>
            </a:r>
          </a:p>
          <a:p>
            <a:endParaRPr lang="en-US" dirty="0" smtClean="0"/>
          </a:p>
          <a:p>
            <a:r>
              <a:rPr lang="en-US" dirty="0" smtClean="0"/>
              <a:t>Date/Time and Instrument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BS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0" y="476829"/>
            <a:ext cx="914400" cy="914400"/>
          </a:xfrm>
          <a:prstGeom prst="rect">
            <a:avLst/>
          </a:prstGeom>
        </p:spPr>
      </p:pic>
      <p:pic>
        <p:nvPicPr>
          <p:cNvPr id="13" name="Picture 12" descr="goes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4" y="381000"/>
            <a:ext cx="2341418" cy="914400"/>
          </a:xfrm>
          <a:prstGeom prst="rect">
            <a:avLst/>
          </a:prstGeom>
        </p:spPr>
      </p:pic>
      <p:pic>
        <p:nvPicPr>
          <p:cNvPr id="15" name="Picture 14" descr="hin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34" y="1860681"/>
            <a:ext cx="1356677" cy="914400"/>
          </a:xfrm>
          <a:prstGeom prst="rect">
            <a:avLst/>
          </a:prstGeom>
        </p:spPr>
      </p:pic>
      <p:pic>
        <p:nvPicPr>
          <p:cNvPr id="16" name="Picture 15" descr="johneva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57200"/>
            <a:ext cx="1217570" cy="914400"/>
          </a:xfrm>
          <a:prstGeom prst="rect">
            <a:avLst/>
          </a:prstGeom>
        </p:spPr>
      </p:pic>
      <p:pic>
        <p:nvPicPr>
          <p:cNvPr id="17" name="Picture 16" descr="kanz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10" y="1989339"/>
            <a:ext cx="685800" cy="914400"/>
          </a:xfrm>
          <a:prstGeom prst="rect">
            <a:avLst/>
          </a:prstGeom>
        </p:spPr>
      </p:pic>
      <p:pic>
        <p:nvPicPr>
          <p:cNvPr id="18" name="Picture 17" descr="mcma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048" y="1996574"/>
            <a:ext cx="1390280" cy="914400"/>
          </a:xfrm>
          <a:prstGeom prst="rect">
            <a:avLst/>
          </a:prstGeom>
        </p:spPr>
      </p:pic>
      <p:pic>
        <p:nvPicPr>
          <p:cNvPr id="19" name="Picture 18" descr="mls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19" y="3603104"/>
            <a:ext cx="1395217" cy="914400"/>
          </a:xfrm>
          <a:prstGeom prst="rect">
            <a:avLst/>
          </a:prstGeom>
        </p:spPr>
      </p:pic>
      <p:pic>
        <p:nvPicPr>
          <p:cNvPr id="21" name="Picture 20" descr="mtwilso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386" y="3566026"/>
            <a:ext cx="967740" cy="914400"/>
          </a:xfrm>
          <a:prstGeom prst="rect">
            <a:avLst/>
          </a:prstGeom>
        </p:spPr>
      </p:pic>
      <p:pic>
        <p:nvPicPr>
          <p:cNvPr id="23" name="Picture 22" descr="nancay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010" y="3584568"/>
            <a:ext cx="1219200" cy="914400"/>
          </a:xfrm>
          <a:prstGeom prst="rect">
            <a:avLst/>
          </a:prstGeom>
        </p:spPr>
      </p:pic>
      <p:pic>
        <p:nvPicPr>
          <p:cNvPr id="24" name="Picture 23" descr="oa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712" y="5113765"/>
            <a:ext cx="1411165" cy="914400"/>
          </a:xfrm>
          <a:prstGeom prst="rect">
            <a:avLst/>
          </a:prstGeom>
        </p:spPr>
      </p:pic>
      <p:pic>
        <p:nvPicPr>
          <p:cNvPr id="25" name="Picture 24" descr="ovro.jpg"/>
          <p:cNvPicPr>
            <a:picLocks noChangeAspect="1"/>
          </p:cNvPicPr>
          <p:nvPr/>
        </p:nvPicPr>
        <p:blipFill>
          <a:blip r:embed="rId12"/>
          <a:srcRect l="43907"/>
          <a:stretch>
            <a:fillRect/>
          </a:stretch>
        </p:blipFill>
        <p:spPr>
          <a:xfrm>
            <a:off x="3873999" y="5076687"/>
            <a:ext cx="1052213" cy="914400"/>
          </a:xfrm>
          <a:prstGeom prst="rect">
            <a:avLst/>
          </a:prstGeom>
        </p:spPr>
      </p:pic>
      <p:pic>
        <p:nvPicPr>
          <p:cNvPr id="26" name="Picture 25" descr="picu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308" y="5085957"/>
            <a:ext cx="1372458" cy="914400"/>
          </a:xfrm>
          <a:prstGeom prst="rect">
            <a:avLst/>
          </a:prstGeom>
        </p:spPr>
      </p:pic>
      <p:pic>
        <p:nvPicPr>
          <p:cNvPr id="27" name="Picture 26" descr="rhessi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7237" y="1802790"/>
            <a:ext cx="1610686" cy="914400"/>
          </a:xfrm>
          <a:prstGeom prst="rect">
            <a:avLst/>
          </a:prstGeom>
        </p:spPr>
      </p:pic>
      <p:pic>
        <p:nvPicPr>
          <p:cNvPr id="28" name="Picture 27" descr="sanfernan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3180" y="470539"/>
            <a:ext cx="1199213" cy="914400"/>
          </a:xfrm>
          <a:prstGeom prst="rect">
            <a:avLst/>
          </a:prstGeom>
        </p:spPr>
      </p:pic>
      <p:pic>
        <p:nvPicPr>
          <p:cNvPr id="29" name="Picture 28" descr="sd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2390" y="1885557"/>
            <a:ext cx="855913" cy="914400"/>
          </a:xfrm>
          <a:prstGeom prst="rect">
            <a:avLst/>
          </a:prstGeom>
        </p:spPr>
      </p:pic>
      <p:pic>
        <p:nvPicPr>
          <p:cNvPr id="30" name="Picture 29" descr="soho.jpg"/>
          <p:cNvPicPr>
            <a:picLocks noChangeAspect="1"/>
          </p:cNvPicPr>
          <p:nvPr/>
        </p:nvPicPr>
        <p:blipFill>
          <a:blip r:embed="rId17"/>
          <a:srcRect l="10322" t="18780" r="12463" b="24309"/>
          <a:stretch>
            <a:fillRect/>
          </a:stretch>
        </p:blipFill>
        <p:spPr>
          <a:xfrm>
            <a:off x="6963221" y="3342396"/>
            <a:ext cx="1654629" cy="914400"/>
          </a:xfrm>
          <a:prstGeom prst="rect">
            <a:avLst/>
          </a:prstGeom>
        </p:spPr>
      </p:pic>
      <p:pic>
        <p:nvPicPr>
          <p:cNvPr id="31" name="Picture 30" descr="stere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0439" y="4798568"/>
            <a:ext cx="2438400" cy="1371600"/>
          </a:xfrm>
          <a:prstGeom prst="rect">
            <a:avLst/>
          </a:prstGeom>
        </p:spPr>
      </p:pic>
      <p:pic>
        <p:nvPicPr>
          <p:cNvPr id="32" name="Picture 31" descr="trace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1040" y="479809"/>
            <a:ext cx="864000" cy="914400"/>
          </a:xfrm>
          <a:prstGeom prst="rect">
            <a:avLst/>
          </a:prstGeom>
        </p:spPr>
      </p:pic>
      <p:pic>
        <p:nvPicPr>
          <p:cNvPr id="33" name="Picture 32" descr="vacuumtower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07401" y="1995673"/>
            <a:ext cx="584871" cy="914400"/>
          </a:xfrm>
          <a:prstGeom prst="rect">
            <a:avLst/>
          </a:prstGeom>
        </p:spPr>
      </p:pic>
      <p:pic>
        <p:nvPicPr>
          <p:cNvPr id="34" name="Picture 33" descr="yohkoh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04530" y="3352800"/>
            <a:ext cx="1417674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520" y="1419042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Big Bear Solar Obs.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715004" y="1399875"/>
            <a:ext cx="131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Evans Solar Telescope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198256" y="1436958"/>
            <a:ext cx="12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 Fernando Observatory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705" y="2966626"/>
            <a:ext cx="123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Kanzelhöhe Solar Obs.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668657" y="2975894"/>
            <a:ext cx="141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McMath Solar Telescope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61175" y="2966624"/>
            <a:ext cx="134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Vacuum Tower Telescope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9353" y="4533368"/>
            <a:ext cx="16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Mauna Loa Solar Observatory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937494" y="4533372"/>
            <a:ext cx="14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Mt Wilson Solar Observatory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96652" y="5988868"/>
            <a:ext cx="192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Osservatorio Astrofisico di Catania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085821" y="5988871"/>
            <a:ext cx="154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Observatoire du Pic du Midi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3578339" y="5998143"/>
            <a:ext cx="168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Owens Valley Radio Observatory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541257" y="4505560"/>
            <a:ext cx="162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Nançay Radio Observatory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4996697" y="1455500"/>
            <a:ext cx="69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TRACE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16620" y="2827564"/>
            <a:ext cx="146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Hinode (Solar B)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0377" y="6165017"/>
            <a:ext cx="133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STEREO A &amp; B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117210" y="4292333"/>
            <a:ext cx="1603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YOHKOH (Solar A)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6897111" y="1381334"/>
            <a:ext cx="108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GOES – 12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6976" y="4283063"/>
            <a:ext cx="741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SOHO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350160" y="2809022"/>
            <a:ext cx="58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SDO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8949" y="2799751"/>
            <a:ext cx="81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RHESSI</a:t>
            </a:r>
            <a:endParaRPr lang="en-US" sz="1200" dirty="0"/>
          </a:p>
        </p:txBody>
      </p:sp>
      <p:pic>
        <p:nvPicPr>
          <p:cNvPr id="3" name="Picture 2" descr="HiC_Rocket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8" y="479014"/>
            <a:ext cx="3943526" cy="591528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522802" y="5228082"/>
            <a:ext cx="633507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000" dirty="0">
              <a:solidFill>
                <a:srgbClr val="FF0000"/>
              </a:solidFill>
            </a:endParaRPr>
          </a:p>
        </p:txBody>
      </p:sp>
      <p:pic>
        <p:nvPicPr>
          <p:cNvPr id="2" name="Picture 1" descr="IRIS_Spacecraft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50" y="679532"/>
            <a:ext cx="5643923" cy="34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7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VSO_ExSearch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3" y="1020181"/>
            <a:ext cx="7029318" cy="4796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VSO_ExSearch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60" y="1196080"/>
            <a:ext cx="7104203" cy="4442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Example Search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VSO_ExSearch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" y="1278207"/>
            <a:ext cx="8003568" cy="4037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IDL Interface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526" y="4461365"/>
            <a:ext cx="604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Search Data: </a:t>
            </a:r>
            <a:r>
              <a:rPr lang="en-US" sz="1400" dirty="0" smtClean="0">
                <a:hlinkClick r:id="rId3"/>
              </a:rPr>
              <a:t>http://</a:t>
            </a:r>
            <a:r>
              <a:rPr lang="en-US" sz="1400" dirty="0" err="1" smtClean="0">
                <a:hlinkClick r:id="rId3"/>
              </a:rPr>
              <a:t>docs.virtualsolar.org/wiki/VsoIDL/VsoSearch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53370" y="4852966"/>
            <a:ext cx="5521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Get Data: </a:t>
            </a:r>
            <a:r>
              <a:rPr lang="en-US" sz="1400" dirty="0" smtClean="0">
                <a:hlinkClick r:id="rId4"/>
              </a:rPr>
              <a:t>http://</a:t>
            </a:r>
            <a:r>
              <a:rPr lang="en-US" sz="1400" dirty="0" err="1" smtClean="0">
                <a:hlinkClick r:id="rId4"/>
              </a:rPr>
              <a:t>docs.virtualsolar.org/wiki/VsoIDL/VsoGet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6782" y="1302948"/>
            <a:ext cx="3505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 search_var = vso_search()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22487" y="1570815"/>
            <a:ext cx="382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 get_var = vso_get(search_var)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19504" y="3917089"/>
            <a:ext cx="48245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Helpful links for syntax and functionality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6782" y="2201826"/>
            <a:ext cx="7950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100" dirty="0" smtClean="0"/>
              <a:t>IDL&gt; aia_data = vso_search(date='2012/1/27T00:00 - 2012/1/27T00:01’, inst='aia', wave='171 Angstrom')</a:t>
            </a:r>
          </a:p>
          <a:p>
            <a:endParaRPr lang="en-US" sz="1100" dirty="0" smtClean="0"/>
          </a:p>
          <a:p>
            <a:r>
              <a:rPr lang="en-US" sz="1100" dirty="0" smtClean="0"/>
              <a:t>IDL&gt; dl_aia = get_var(aia_data, out_dir=‘/home/</a:t>
            </a:r>
            <a:r>
              <a:rPr lang="en-US" sz="1100" dirty="0" err="1" smtClean="0"/>
              <a:t>jakubprchlik</a:t>
            </a:r>
            <a:r>
              <a:rPr lang="en-US" sz="1100" dirty="0" smtClean="0"/>
              <a:t>/vso_data/’)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VSO python Interface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8796" y="4441926"/>
            <a:ext cx="771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Sunpy</a:t>
            </a:r>
            <a:r>
              <a:rPr lang="en-US" sz="1400" dirty="0" smtClean="0"/>
              <a:t> (example 1) :</a:t>
            </a:r>
          </a:p>
          <a:p>
            <a:r>
              <a:rPr lang="en-US" sz="1400" dirty="0" smtClean="0"/>
              <a:t> </a:t>
            </a:r>
            <a:r>
              <a:rPr lang="en-US" sz="1400" dirty="0">
                <a:solidFill>
                  <a:srgbClr val="008000"/>
                </a:solidFill>
              </a:rPr>
              <a:t>http://</a:t>
            </a:r>
            <a:r>
              <a:rPr lang="en-US" sz="1400" dirty="0" err="1">
                <a:solidFill>
                  <a:srgbClr val="008000"/>
                </a:solidFill>
              </a:rPr>
              <a:t>docs.sunpy.org</a:t>
            </a:r>
            <a:r>
              <a:rPr lang="en-US" sz="1400" dirty="0">
                <a:solidFill>
                  <a:srgbClr val="008000"/>
                </a:solidFill>
              </a:rPr>
              <a:t>/en/stable/guide/</a:t>
            </a:r>
            <a:r>
              <a:rPr lang="en-US" sz="1400" dirty="0" err="1">
                <a:solidFill>
                  <a:srgbClr val="008000"/>
                </a:solidFill>
              </a:rPr>
              <a:t>acquiring_data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vso.html?highlight</a:t>
            </a:r>
            <a:r>
              <a:rPr lang="en-US" sz="1400" dirty="0">
                <a:solidFill>
                  <a:srgbClr val="008000"/>
                </a:solidFill>
              </a:rPr>
              <a:t>=</a:t>
            </a:r>
            <a:r>
              <a:rPr lang="en-US" sz="1400" dirty="0" err="1">
                <a:solidFill>
                  <a:srgbClr val="008000"/>
                </a:solidFill>
              </a:rPr>
              <a:t>vso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798" y="4904804"/>
            <a:ext cx="630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Drms</a:t>
            </a:r>
            <a:r>
              <a:rPr lang="en-US" sz="1400" dirty="0" smtClean="0"/>
              <a:t> (example 2)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8000"/>
                </a:solidFill>
              </a:rPr>
              <a:t>http://drms.readthedocs.io/en/stable</a:t>
            </a:r>
            <a:r>
              <a:rPr lang="en-US" sz="1400" dirty="0" smtClean="0">
                <a:solidFill>
                  <a:srgbClr val="008000"/>
                </a:solidFill>
              </a:rPr>
              <a:t>/</a:t>
            </a:r>
          </a:p>
          <a:p>
            <a:r>
              <a:rPr lang="en-US" sz="1400" dirty="0"/>
              <a:t>Register Email: </a:t>
            </a:r>
            <a:r>
              <a:rPr lang="en-US" sz="1400" dirty="0">
                <a:solidFill>
                  <a:srgbClr val="008000"/>
                </a:solidFill>
              </a:rPr>
              <a:t>http://</a:t>
            </a:r>
            <a:r>
              <a:rPr lang="en-US" sz="1400" dirty="0" err="1">
                <a:solidFill>
                  <a:srgbClr val="008000"/>
                </a:solidFill>
              </a:rPr>
              <a:t>jsoc.stanford.edu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ajax</a:t>
            </a:r>
            <a:r>
              <a:rPr lang="en-US" sz="1400" dirty="0">
                <a:solidFill>
                  <a:srgbClr val="008000"/>
                </a:solidFill>
              </a:rPr>
              <a:t>/</a:t>
            </a:r>
            <a:r>
              <a:rPr lang="en-US" sz="1400" dirty="0" err="1">
                <a:solidFill>
                  <a:srgbClr val="008000"/>
                </a:solidFill>
              </a:rPr>
              <a:t>register_email.html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9504" y="3917089"/>
            <a:ext cx="48245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Documentation for Python Modules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676" y="1098962"/>
            <a:ext cx="40414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Example 1:</a:t>
            </a:r>
          </a:p>
          <a:p>
            <a:r>
              <a:rPr lang="en-US" sz="1200" dirty="0" smtClean="0"/>
              <a:t>python&gt; from </a:t>
            </a:r>
            <a:r>
              <a:rPr lang="en-US" sz="1200" dirty="0" err="1" smtClean="0"/>
              <a:t>sunpy.net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vso</a:t>
            </a:r>
            <a:endParaRPr lang="en-US" sz="1200" dirty="0" smtClean="0"/>
          </a:p>
          <a:p>
            <a:r>
              <a:rPr lang="en-US" sz="1200" dirty="0"/>
              <a:t>python&gt; </a:t>
            </a:r>
            <a:r>
              <a:rPr lang="en-US" sz="1200" dirty="0" smtClean="0"/>
              <a:t>import </a:t>
            </a:r>
            <a:r>
              <a:rPr lang="en-US" sz="1200" dirty="0" err="1" smtClean="0"/>
              <a:t>astropy.units</a:t>
            </a:r>
            <a:r>
              <a:rPr lang="en-US" sz="1200" dirty="0" smtClean="0"/>
              <a:t> as u</a:t>
            </a:r>
          </a:p>
          <a:p>
            <a:r>
              <a:rPr lang="en-US" sz="1200" dirty="0"/>
              <a:t>python&gt; </a:t>
            </a:r>
            <a:r>
              <a:rPr lang="en-US" sz="1200" dirty="0" smtClean="0"/>
              <a:t>client = </a:t>
            </a:r>
            <a:r>
              <a:rPr lang="en-US" sz="1200" dirty="0" err="1" smtClean="0"/>
              <a:t>vso.VSOClient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python&gt; start= “YYYY/MM/DDTHH:MM:SS”</a:t>
            </a:r>
            <a:endParaRPr lang="en-US" sz="1200" dirty="0"/>
          </a:p>
          <a:p>
            <a:r>
              <a:rPr lang="en-US" sz="1200" dirty="0"/>
              <a:t>python&gt; </a:t>
            </a:r>
            <a:r>
              <a:rPr lang="en-US" sz="1200" dirty="0" smtClean="0"/>
              <a:t>end = </a:t>
            </a:r>
            <a:r>
              <a:rPr lang="en-US" sz="1200" dirty="0"/>
              <a:t>“YYYY/MM/DDTHH:MM:SS</a:t>
            </a:r>
            <a:r>
              <a:rPr lang="en-US" sz="1200" dirty="0" smtClean="0"/>
              <a:t>”</a:t>
            </a:r>
          </a:p>
          <a:p>
            <a:r>
              <a:rPr lang="en-US" sz="1200" dirty="0" smtClean="0"/>
              <a:t>python&gt; time= </a:t>
            </a:r>
            <a:r>
              <a:rPr lang="en-US" sz="1200" dirty="0" err="1" smtClean="0"/>
              <a:t>vso.attrs.Time</a:t>
            </a:r>
            <a:r>
              <a:rPr lang="en-US" sz="1200" dirty="0" smtClean="0"/>
              <a:t>(</a:t>
            </a:r>
            <a:r>
              <a:rPr lang="en-US" sz="1200" dirty="0" err="1" smtClean="0"/>
              <a:t>start,end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python&gt; </a:t>
            </a:r>
            <a:r>
              <a:rPr lang="en-US" sz="1200" dirty="0" smtClean="0"/>
              <a:t>ins  = </a:t>
            </a:r>
            <a:r>
              <a:rPr lang="en-US" sz="1200" dirty="0" err="1" smtClean="0"/>
              <a:t>vso.attrs.Instrument</a:t>
            </a:r>
            <a:r>
              <a:rPr lang="en-US" sz="1200" dirty="0" smtClean="0"/>
              <a:t>(‘</a:t>
            </a:r>
            <a:r>
              <a:rPr lang="en-US" sz="1200" dirty="0" err="1" smtClean="0"/>
              <a:t>aia</a:t>
            </a:r>
            <a:r>
              <a:rPr lang="en-US" sz="1200" dirty="0" smtClean="0"/>
              <a:t>’)</a:t>
            </a:r>
          </a:p>
          <a:p>
            <a:r>
              <a:rPr lang="en-US" sz="1200" dirty="0" smtClean="0"/>
              <a:t>python&gt; wave= </a:t>
            </a:r>
            <a:r>
              <a:rPr lang="en-US" sz="1200" dirty="0" err="1" smtClean="0"/>
              <a:t>vso.attrs.Wave</a:t>
            </a:r>
            <a:r>
              <a:rPr lang="en-US" sz="1200" dirty="0" smtClean="0"/>
              <a:t>(171*u.AA,171*</a:t>
            </a:r>
            <a:r>
              <a:rPr lang="en-US" sz="1200" dirty="0" err="1" smtClean="0"/>
              <a:t>u.AA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python&gt; qr1 = </a:t>
            </a:r>
            <a:r>
              <a:rPr lang="en-US" sz="1200" dirty="0" err="1" smtClean="0"/>
              <a:t>client.query</a:t>
            </a:r>
            <a:r>
              <a:rPr lang="en-US" sz="1200" dirty="0" smtClean="0"/>
              <a:t>(</a:t>
            </a:r>
            <a:r>
              <a:rPr lang="en-US" sz="1200" dirty="0" err="1" smtClean="0"/>
              <a:t>time,ins,wave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python&gt; res = </a:t>
            </a:r>
            <a:r>
              <a:rPr lang="en-US" sz="1200" dirty="0" err="1" smtClean="0"/>
              <a:t>client.get</a:t>
            </a:r>
            <a:r>
              <a:rPr lang="en-US" sz="1200" dirty="0" smtClean="0"/>
              <a:t>(qr1,path=‘/download/path/’)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4430" y="1024571"/>
            <a:ext cx="4111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Example 2:</a:t>
            </a:r>
          </a:p>
          <a:p>
            <a:r>
              <a:rPr lang="en-US" sz="1200" dirty="0" smtClean="0"/>
              <a:t>python&gt; import </a:t>
            </a:r>
            <a:r>
              <a:rPr lang="en-US" sz="1200" dirty="0" err="1" smtClean="0"/>
              <a:t>drms</a:t>
            </a:r>
            <a:endParaRPr lang="en-US" sz="1200" dirty="0" smtClean="0"/>
          </a:p>
          <a:p>
            <a:r>
              <a:rPr lang="en-US" sz="1200" dirty="0" smtClean="0"/>
              <a:t>python</a:t>
            </a:r>
            <a:r>
              <a:rPr lang="en-US" sz="1200" dirty="0"/>
              <a:t>&gt; </a:t>
            </a:r>
            <a:r>
              <a:rPr lang="en-US" sz="1200" dirty="0" smtClean="0"/>
              <a:t>client = </a:t>
            </a:r>
            <a:r>
              <a:rPr lang="en-US" sz="1200" dirty="0" err="1" smtClean="0"/>
              <a:t>drms.Client</a:t>
            </a:r>
            <a:r>
              <a:rPr lang="en-US" sz="1200" dirty="0" smtClean="0"/>
              <a:t>(‘</a:t>
            </a:r>
            <a:r>
              <a:rPr lang="en-US" sz="1200" dirty="0" err="1" smtClean="0"/>
              <a:t>youremail@email.com</a:t>
            </a:r>
            <a:r>
              <a:rPr lang="en-US" sz="1200" dirty="0" smtClean="0"/>
              <a:t>’)</a:t>
            </a:r>
          </a:p>
          <a:p>
            <a:r>
              <a:rPr lang="en-US" sz="1200" dirty="0" smtClean="0"/>
              <a:t>python&gt; start= “YYYY.MM.DD_HH:MM:SS”</a:t>
            </a:r>
            <a:endParaRPr lang="en-US" sz="1200" dirty="0"/>
          </a:p>
          <a:p>
            <a:r>
              <a:rPr lang="en-US" sz="1200" dirty="0"/>
              <a:t>python&gt; </a:t>
            </a:r>
            <a:r>
              <a:rPr lang="en-US" sz="1200" dirty="0" smtClean="0"/>
              <a:t>end = </a:t>
            </a:r>
            <a:r>
              <a:rPr lang="en-US" sz="1200" dirty="0"/>
              <a:t>“</a:t>
            </a:r>
            <a:r>
              <a:rPr lang="en-US" sz="1200" dirty="0" smtClean="0"/>
              <a:t>YYYY.MM.DD_HH:MM:SS”</a:t>
            </a:r>
          </a:p>
          <a:p>
            <a:r>
              <a:rPr lang="en-US" sz="1200" dirty="0" smtClean="0"/>
              <a:t>python&gt; </a:t>
            </a:r>
            <a:r>
              <a:rPr lang="en-US" sz="1200" dirty="0" err="1" smtClean="0"/>
              <a:t>expt</a:t>
            </a:r>
            <a:r>
              <a:rPr lang="en-US" sz="1200" dirty="0" smtClean="0"/>
              <a:t> = </a:t>
            </a:r>
            <a:r>
              <a:rPr lang="en-US" sz="1200" dirty="0" err="1" smtClean="0"/>
              <a:t>client.export</a:t>
            </a:r>
            <a:r>
              <a:rPr lang="en-US" sz="1200" dirty="0" smtClean="0"/>
              <a:t>(‘iris.lev1[{0}_TAI-{1}_TAI][][]’.format(</a:t>
            </a:r>
            <a:r>
              <a:rPr lang="en-US" sz="1200" dirty="0" err="1" smtClean="0"/>
              <a:t>start,end</a:t>
            </a:r>
            <a:r>
              <a:rPr lang="en-US" sz="1200" dirty="0" smtClean="0"/>
              <a:t>))</a:t>
            </a:r>
          </a:p>
          <a:p>
            <a:r>
              <a:rPr lang="en-US" sz="1200" dirty="0" smtClean="0"/>
              <a:t>python&gt; </a:t>
            </a:r>
            <a:r>
              <a:rPr lang="en-US" sz="1200" dirty="0" err="1" smtClean="0"/>
              <a:t>exp.download</a:t>
            </a:r>
            <a:r>
              <a:rPr lang="en-US" sz="1200" dirty="0" smtClean="0"/>
              <a:t>(</a:t>
            </a:r>
            <a:r>
              <a:rPr lang="en-US" sz="1200" dirty="0"/>
              <a:t>‘/download/path/</a:t>
            </a:r>
            <a:r>
              <a:rPr lang="en-US" sz="1200" dirty="0" smtClean="0"/>
              <a:t>’,</a:t>
            </a:r>
            <a:r>
              <a:rPr lang="en-US" sz="1200" dirty="0" err="1" smtClean="0"/>
              <a:t>index,fname_from_rec</a:t>
            </a:r>
            <a:r>
              <a:rPr lang="en-US" sz="1200" dirty="0" smtClean="0"/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34893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Basic Data Prep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350" y="1237671"/>
            <a:ext cx="211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AIA Example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9602" y="1616531"/>
            <a:ext cx="788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 in the data</a:t>
            </a:r>
          </a:p>
          <a:p>
            <a:r>
              <a:rPr lang="en-US" sz="1200" dirty="0" smtClean="0"/>
              <a:t>IDL&gt; </a:t>
            </a:r>
            <a:r>
              <a:rPr lang="en-US" sz="1200" dirty="0" err="1"/>
              <a:t>read_sdo</a:t>
            </a:r>
            <a:r>
              <a:rPr lang="en-US" sz="1200" dirty="0"/>
              <a:t>, filename, index, </a:t>
            </a:r>
            <a:r>
              <a:rPr lang="en-US" sz="1200" dirty="0" smtClean="0"/>
              <a:t>data</a:t>
            </a:r>
          </a:p>
          <a:p>
            <a:r>
              <a:rPr lang="en-US" sz="1200" dirty="0" smtClean="0"/>
              <a:t>Example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read_sdo</a:t>
            </a:r>
            <a:r>
              <a:rPr lang="en-US" sz="1200" dirty="0" smtClean="0"/>
              <a:t>, ‘AIA20130607_175958_0131.fits’, header, image, /silent, /</a:t>
            </a:r>
            <a:r>
              <a:rPr lang="en-US" sz="1200" dirty="0" err="1" smtClean="0"/>
              <a:t>uncomp_delete</a:t>
            </a:r>
            <a:endParaRPr lang="en-US" sz="1200" dirty="0" smtClean="0"/>
          </a:p>
          <a:p>
            <a:r>
              <a:rPr lang="en-US" sz="1400" dirty="0" smtClean="0"/>
              <a:t>Prep the data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aia_prep</a:t>
            </a:r>
            <a:r>
              <a:rPr lang="en-US" sz="1200" dirty="0" smtClean="0"/>
              <a:t>, </a:t>
            </a:r>
            <a:r>
              <a:rPr lang="en-US" sz="1200" dirty="0" err="1" smtClean="0"/>
              <a:t>index_in</a:t>
            </a:r>
            <a:r>
              <a:rPr lang="en-US" sz="1200" dirty="0" smtClean="0"/>
              <a:t>, </a:t>
            </a:r>
            <a:r>
              <a:rPr lang="en-US" sz="1200" dirty="0" err="1" smtClean="0"/>
              <a:t>data_in</a:t>
            </a:r>
            <a:r>
              <a:rPr lang="en-US" sz="1200" dirty="0" smtClean="0"/>
              <a:t>, </a:t>
            </a:r>
            <a:r>
              <a:rPr lang="en-US" sz="1200" dirty="0" err="1" smtClean="0"/>
              <a:t>index_out</a:t>
            </a:r>
            <a:r>
              <a:rPr lang="en-US" sz="1200" dirty="0" smtClean="0"/>
              <a:t>, </a:t>
            </a:r>
            <a:r>
              <a:rPr lang="en-US" sz="1200" dirty="0" err="1" smtClean="0"/>
              <a:t>data_out</a:t>
            </a:r>
            <a:endParaRPr lang="en-US" sz="1200" dirty="0" smtClean="0"/>
          </a:p>
          <a:p>
            <a:r>
              <a:rPr lang="en-US" sz="1200" dirty="0" smtClean="0"/>
              <a:t>Example</a:t>
            </a:r>
          </a:p>
          <a:p>
            <a:r>
              <a:rPr lang="en-US" sz="1200" dirty="0" smtClean="0"/>
              <a:t>IDL&gt; </a:t>
            </a:r>
            <a:r>
              <a:rPr lang="en-US" sz="1200" dirty="0" err="1" smtClean="0"/>
              <a:t>aia_prep</a:t>
            </a:r>
            <a:r>
              <a:rPr lang="en-US" sz="1200" dirty="0" smtClean="0"/>
              <a:t>, header, image, </a:t>
            </a:r>
            <a:r>
              <a:rPr lang="en-US" sz="1200" dirty="0" err="1" smtClean="0"/>
              <a:t>new_header</a:t>
            </a:r>
            <a:r>
              <a:rPr lang="en-US" sz="1200" dirty="0" smtClean="0"/>
              <a:t>, </a:t>
            </a:r>
            <a:r>
              <a:rPr lang="en-US" sz="1200" dirty="0" err="1" smtClean="0"/>
              <a:t>new_image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97189" y="4889919"/>
            <a:ext cx="7564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 learn more about these (or other) programs in the SSWIDL library- what they do, keywords, syntax, etc.:</a:t>
            </a:r>
            <a:endParaRPr lang="en-US" sz="1200" dirty="0"/>
          </a:p>
          <a:p>
            <a:r>
              <a:rPr lang="en-US" sz="1200" dirty="0" smtClean="0"/>
              <a:t>IDL&gt; </a:t>
            </a:r>
            <a:r>
              <a:rPr lang="en-US" sz="1200" dirty="0" err="1"/>
              <a:t>x</a:t>
            </a:r>
            <a:r>
              <a:rPr lang="en-US" sz="1200" dirty="0" err="1" smtClean="0"/>
              <a:t>doc</a:t>
            </a:r>
            <a:r>
              <a:rPr lang="en-US" sz="1200" smtClean="0"/>
              <a:t>, “program name”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…or locate the program file and view.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3684" y="3236798"/>
            <a:ext cx="331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IRIS and XRT Example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2265" y="3557340"/>
            <a:ext cx="788785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IDL&gt;</a:t>
            </a:r>
            <a:r>
              <a:rPr lang="en-US" sz="1200" dirty="0" err="1" smtClean="0"/>
              <a:t>read_iris</a:t>
            </a:r>
            <a:r>
              <a:rPr lang="en-US" sz="1200" dirty="0" smtClean="0"/>
              <a:t>,</a:t>
            </a:r>
            <a:r>
              <a:rPr lang="en-US" sz="1200" dirty="0"/>
              <a:t>'/data/IRIS/level2_nrt/'+year+'/'+month+'/'+day+'/'+</a:t>
            </a:r>
            <a:r>
              <a:rPr lang="en-US" sz="1200" dirty="0" err="1"/>
              <a:t>obsinfo</a:t>
            </a:r>
            <a:r>
              <a:rPr lang="en-US" sz="1200" dirty="0"/>
              <a:t>+'/iris_l2_'+obsinfo+'_SJI_'+wav+'_t000.fits',index,</a:t>
            </a:r>
            <a:r>
              <a:rPr lang="en-US" sz="1200" dirty="0" smtClean="0"/>
              <a:t>rdata</a:t>
            </a:r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iris_prep,index,rdata,oindex,odata</a:t>
            </a:r>
            <a:endParaRPr lang="en-US" sz="1200" dirty="0" smtClean="0"/>
          </a:p>
          <a:p>
            <a:endParaRPr lang="en-US" sz="1200" b="1" dirty="0" smtClean="0"/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readcol,filelist,fitsfiles</a:t>
            </a:r>
            <a:r>
              <a:rPr lang="en-US" sz="1200" dirty="0" err="1"/>
              <a:t>,format</a:t>
            </a:r>
            <a:r>
              <a:rPr lang="en-US" sz="1200" dirty="0"/>
              <a:t>='</a:t>
            </a:r>
            <a:r>
              <a:rPr lang="en-US" sz="1200" dirty="0" smtClean="0"/>
              <a:t>A’</a:t>
            </a:r>
            <a:endParaRPr lang="en-US" sz="1200" dirty="0"/>
          </a:p>
          <a:p>
            <a:r>
              <a:rPr lang="en-US" sz="1200" dirty="0" smtClean="0"/>
              <a:t>IDL&gt;all </a:t>
            </a:r>
            <a:r>
              <a:rPr lang="en-US" sz="1200" dirty="0"/>
              <a:t>= </a:t>
            </a:r>
            <a:r>
              <a:rPr lang="en-US" sz="1200" dirty="0" err="1"/>
              <a:t>indgen</a:t>
            </a:r>
            <a:r>
              <a:rPr lang="en-US" sz="1200" dirty="0"/>
              <a:t>(</a:t>
            </a:r>
            <a:r>
              <a:rPr lang="en-US" sz="1200" dirty="0" err="1"/>
              <a:t>n_elements</a:t>
            </a:r>
            <a:r>
              <a:rPr lang="en-US" sz="1200" dirty="0" smtClean="0"/>
              <a:t>(</a:t>
            </a:r>
            <a:r>
              <a:rPr lang="en-US" sz="1200" dirty="0" err="1" smtClean="0"/>
              <a:t>fitsfiles</a:t>
            </a:r>
            <a:r>
              <a:rPr lang="en-US" sz="1200" dirty="0"/>
              <a:t>)-1)</a:t>
            </a:r>
          </a:p>
          <a:p>
            <a:r>
              <a:rPr lang="en-US" sz="1200" dirty="0" smtClean="0"/>
              <a:t>IDL&gt;</a:t>
            </a:r>
            <a:r>
              <a:rPr lang="en-US" sz="1200" dirty="0" err="1" smtClean="0"/>
              <a:t>xrt_prep</a:t>
            </a:r>
            <a:r>
              <a:rPr lang="en-US" sz="1200" dirty="0" err="1"/>
              <a:t>,files,all,index,data</a:t>
            </a:r>
            <a:r>
              <a:rPr lang="en-US" sz="1200" dirty="0"/>
              <a:t>,/</a:t>
            </a:r>
            <a:r>
              <a:rPr lang="en-US" sz="1200" dirty="0" err="1"/>
              <a:t>float,coalign</a:t>
            </a:r>
            <a:r>
              <a:rPr lang="en-US" sz="1200" dirty="0"/>
              <a:t>=0,/</a:t>
            </a:r>
            <a:r>
              <a:rPr lang="en-US" sz="1200" dirty="0" err="1"/>
              <a:t>despike_despot,spotthresh</a:t>
            </a:r>
            <a:r>
              <a:rPr lang="en-US" sz="1200" dirty="0"/>
              <a:t>=-1,/quiet</a:t>
            </a:r>
          </a:p>
        </p:txBody>
      </p:sp>
    </p:spTree>
    <p:extLst>
      <p:ext uri="{BB962C8B-B14F-4D97-AF65-F5344CB8AC3E}">
        <p14:creationId xmlns:p14="http://schemas.microsoft.com/office/powerpoint/2010/main" val="3045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027" y="2360930"/>
            <a:ext cx="8183880" cy="65611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Sun Today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2003" y="536018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4"/>
              </a:rPr>
              <a:t>http://</a:t>
            </a:r>
            <a:r>
              <a:rPr lang="en-US" sz="1600" dirty="0" err="1" smtClean="0">
                <a:hlinkClick r:id="rId4"/>
              </a:rPr>
              <a:t>sdowww.lmsal.com/suntoday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/>
          </a:p>
        </p:txBody>
      </p:sp>
      <p:pic>
        <p:nvPicPr>
          <p:cNvPr id="12" name="Picture 11" descr="Screen shot 2012-02-02 at 1.47.0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6" y="948347"/>
            <a:ext cx="5593920" cy="2699243"/>
          </a:xfrm>
          <a:prstGeom prst="rect">
            <a:avLst/>
          </a:prstGeom>
        </p:spPr>
      </p:pic>
      <p:pic>
        <p:nvPicPr>
          <p:cNvPr id="13" name="Picture 12" descr="SunToday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878" y="3655320"/>
            <a:ext cx="6154736" cy="220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Sun Now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2003" y="536018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4"/>
              </a:rPr>
              <a:t>http://sdo.gsfc.nasa.gov/data/</a:t>
            </a:r>
            <a:endParaRPr lang="en-US" sz="1600" dirty="0"/>
          </a:p>
        </p:txBody>
      </p:sp>
      <p:pic>
        <p:nvPicPr>
          <p:cNvPr id="10" name="Picture 9" descr="SunN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12" y="970866"/>
            <a:ext cx="4638097" cy="4865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Solar Monitor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9" name="Picture 8" descr="Example_SolarMonitor_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405" y="956595"/>
            <a:ext cx="4417091" cy="4882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9505" y="554739"/>
            <a:ext cx="397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5"/>
              </a:rPr>
              <a:t>http://</a:t>
            </a:r>
            <a:r>
              <a:rPr lang="en-US" sz="1600" dirty="0" err="1" smtClean="0">
                <a:hlinkClick r:id="rId5"/>
              </a:rPr>
              <a:t>www.solarmonitor.org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98" y="46355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Solar Observables and </a:t>
            </a:r>
            <a:r>
              <a:rPr lang="en-US" dirty="0" err="1" smtClean="0"/>
              <a:t>Inferables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757" y="1151488"/>
            <a:ext cx="8183880" cy="4939361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Observe</a:t>
            </a:r>
          </a:p>
          <a:p>
            <a:pPr lvl="1"/>
            <a:r>
              <a:rPr lang="en-US" sz="2000" dirty="0" smtClean="0"/>
              <a:t>Intensity (Imaging: Hinode-XRT, IRIS, SDO/AIA)</a:t>
            </a:r>
          </a:p>
          <a:p>
            <a:pPr lvl="1"/>
            <a:r>
              <a:rPr lang="en-US" sz="2000" dirty="0"/>
              <a:t>Line Strengths </a:t>
            </a:r>
            <a:r>
              <a:rPr lang="en-US" sz="2000" dirty="0" smtClean="0"/>
              <a:t>(Spectroscopy</a:t>
            </a:r>
            <a:r>
              <a:rPr lang="en-US" sz="2000" dirty="0"/>
              <a:t>: Hinode-EIS, </a:t>
            </a:r>
            <a:r>
              <a:rPr lang="en-US" sz="2000" dirty="0" smtClean="0"/>
              <a:t>IRIS, Ground based)</a:t>
            </a:r>
          </a:p>
          <a:p>
            <a:pPr lvl="1"/>
            <a:r>
              <a:rPr lang="en-US" sz="2000" dirty="0" smtClean="0"/>
              <a:t>LOS Velocity (Doppler: Hinode-EIS, IRIS, SDO/HMI)	</a:t>
            </a:r>
          </a:p>
          <a:p>
            <a:pPr lvl="1"/>
            <a:r>
              <a:rPr lang="en-US" sz="2000" dirty="0" smtClean="0"/>
              <a:t>Polarization Vector (SDO/HMI)</a:t>
            </a:r>
          </a:p>
          <a:p>
            <a:r>
              <a:rPr lang="en-US" dirty="0" smtClean="0"/>
              <a:t>Calculate	</a:t>
            </a:r>
          </a:p>
          <a:p>
            <a:pPr lvl="1"/>
            <a:r>
              <a:rPr lang="en-US" sz="2000" dirty="0" err="1" smtClean="0"/>
              <a:t>LoS</a:t>
            </a:r>
            <a:r>
              <a:rPr lang="en-US" sz="2000" dirty="0" smtClean="0"/>
              <a:t> Magnetic Field (Zeeman)</a:t>
            </a:r>
          </a:p>
          <a:p>
            <a:pPr lvl="1"/>
            <a:r>
              <a:rPr lang="en-US" sz="2000" dirty="0" smtClean="0"/>
              <a:t>Vector </a:t>
            </a:r>
            <a:r>
              <a:rPr lang="en-US" sz="2000" dirty="0"/>
              <a:t>Magnetic Field (</a:t>
            </a:r>
            <a:r>
              <a:rPr lang="en-US" sz="2000" dirty="0" err="1" smtClean="0"/>
              <a:t>LoS</a:t>
            </a:r>
            <a:r>
              <a:rPr lang="en-US" sz="2000" dirty="0" smtClean="0"/>
              <a:t> MF </a:t>
            </a:r>
            <a:r>
              <a:rPr lang="en-US" sz="2000" dirty="0"/>
              <a:t>+ </a:t>
            </a:r>
            <a:r>
              <a:rPr lang="en-US" sz="2000" dirty="0" smtClean="0"/>
              <a:t>Polarization)</a:t>
            </a:r>
          </a:p>
          <a:p>
            <a:pPr lvl="1"/>
            <a:r>
              <a:rPr lang="en-US" sz="2000" dirty="0" smtClean="0"/>
              <a:t>Wave Power (acoustic-gravity waves)</a:t>
            </a:r>
          </a:p>
          <a:p>
            <a:pPr lvl="1"/>
            <a:r>
              <a:rPr lang="en-US" sz="2000" dirty="0" smtClean="0"/>
              <a:t>Composition (Spectroscopy)</a:t>
            </a:r>
          </a:p>
          <a:p>
            <a:pPr lvl="1"/>
            <a:r>
              <a:rPr lang="en-US" sz="2000" dirty="0" smtClean="0"/>
              <a:t>Morphology/Density (Intensity)</a:t>
            </a:r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2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76" y="366888"/>
            <a:ext cx="8183880" cy="656113"/>
          </a:xfrm>
        </p:spPr>
        <p:txBody>
          <a:bodyPr>
            <a:normAutofit/>
          </a:bodyPr>
          <a:lstStyle/>
          <a:p>
            <a:r>
              <a:rPr lang="en-US" dirty="0" smtClean="0"/>
              <a:t>Solar Monitor</a:t>
            </a:r>
            <a:endParaRPr lang="en-US" dirty="0"/>
          </a:p>
        </p:txBody>
      </p:sp>
      <p:pic>
        <p:nvPicPr>
          <p:cNvPr id="7" name="Picture 6" descr="cfa-banner1o.gif"/>
          <p:cNvPicPr>
            <a:picLocks noChangeAspect="1"/>
          </p:cNvPicPr>
          <p:nvPr/>
        </p:nvPicPr>
        <p:blipFill>
          <a:blip r:embed="rId3"/>
          <a:srcRect l="19329" r="20785"/>
          <a:stretch>
            <a:fillRect/>
          </a:stretch>
        </p:blipFill>
        <p:spPr>
          <a:xfrm>
            <a:off x="8064500" y="5945451"/>
            <a:ext cx="548640" cy="548640"/>
          </a:xfrm>
          <a:prstGeom prst="rect">
            <a:avLst/>
          </a:prstGeom>
        </p:spPr>
      </p:pic>
      <p:pic>
        <p:nvPicPr>
          <p:cNvPr id="10" name="Picture 9" descr="Example_SM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877" y="944712"/>
            <a:ext cx="4275617" cy="4891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85" y="415260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Solar Observables Coming Soon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24" y="1567111"/>
            <a:ext cx="8062796" cy="4187952"/>
          </a:xfrm>
        </p:spPr>
        <p:txBody>
          <a:bodyPr/>
          <a:lstStyle/>
          <a:p>
            <a:pPr marL="347472" lvl="1" indent="0">
              <a:buNone/>
            </a:pPr>
            <a:endParaRPr lang="en-US" dirty="0" smtClean="0"/>
          </a:p>
          <a:p>
            <a:r>
              <a:rPr lang="en-US" dirty="0" smtClean="0"/>
              <a:t>Parker Solar Probe</a:t>
            </a:r>
          </a:p>
          <a:p>
            <a:pPr lvl="1"/>
            <a:r>
              <a:rPr lang="en-US" dirty="0" smtClean="0"/>
              <a:t>9 Solar Radii</a:t>
            </a:r>
          </a:p>
          <a:p>
            <a:pPr lvl="1"/>
            <a:r>
              <a:rPr lang="en-US" dirty="0" smtClean="0"/>
              <a:t>Number Density	</a:t>
            </a:r>
          </a:p>
          <a:p>
            <a:pPr lvl="1"/>
            <a:r>
              <a:rPr lang="en-US" dirty="0" smtClean="0"/>
              <a:t>Particle </a:t>
            </a:r>
            <a:r>
              <a:rPr lang="en-US" dirty="0"/>
              <a:t>Flux</a:t>
            </a:r>
          </a:p>
          <a:p>
            <a:pPr lvl="1"/>
            <a:r>
              <a:rPr lang="en-US" dirty="0"/>
              <a:t>Particle Velocity</a:t>
            </a:r>
          </a:p>
          <a:p>
            <a:pPr lvl="1"/>
            <a:r>
              <a:rPr lang="en-US" dirty="0"/>
              <a:t>Thermal </a:t>
            </a:r>
            <a:r>
              <a:rPr lang="en-US" dirty="0" smtClean="0"/>
              <a:t>Velocity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998" y="1717131"/>
            <a:ext cx="4326772" cy="38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201106070631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31" y="1138296"/>
            <a:ext cx="4572000" cy="4572000"/>
          </a:xfrm>
          <a:prstGeom prst="rect">
            <a:avLst/>
          </a:prstGeom>
        </p:spPr>
      </p:pic>
      <p:pic>
        <p:nvPicPr>
          <p:cNvPr id="34" name="Picture 33" descr="2011060706313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70" y="1143472"/>
            <a:ext cx="4572000" cy="4572000"/>
          </a:xfrm>
          <a:prstGeom prst="rect">
            <a:avLst/>
          </a:prstGeom>
        </p:spPr>
      </p:pic>
      <p:pic>
        <p:nvPicPr>
          <p:cNvPr id="35" name="Picture 34" descr="2011060706313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100" y="1138769"/>
            <a:ext cx="4572000" cy="4572000"/>
          </a:xfrm>
          <a:prstGeom prst="rect">
            <a:avLst/>
          </a:prstGeom>
        </p:spPr>
      </p:pic>
      <p:pic>
        <p:nvPicPr>
          <p:cNvPr id="36" name="Picture 35" descr="2011060706313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099" y="1138767"/>
            <a:ext cx="4572000" cy="4572000"/>
          </a:xfrm>
          <a:prstGeom prst="rect">
            <a:avLst/>
          </a:prstGeom>
        </p:spPr>
      </p:pic>
      <p:pic>
        <p:nvPicPr>
          <p:cNvPr id="37" name="Picture 36" descr="2011060706312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1138767"/>
            <a:ext cx="4572000" cy="4572000"/>
          </a:xfrm>
          <a:prstGeom prst="rect">
            <a:avLst/>
          </a:prstGeom>
        </p:spPr>
      </p:pic>
      <p:pic>
        <p:nvPicPr>
          <p:cNvPr id="38" name="Picture 37" descr="2011060706313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099" y="1143001"/>
            <a:ext cx="4572000" cy="4572000"/>
          </a:xfrm>
          <a:prstGeom prst="rect">
            <a:avLst/>
          </a:prstGeom>
        </p:spPr>
      </p:pic>
      <p:pic>
        <p:nvPicPr>
          <p:cNvPr id="39" name="Picture 38" descr="2011060706313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1138766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38" y="268851"/>
            <a:ext cx="8183880" cy="7363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Atmospheric Imaging Assembly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1"/>
          </p:nvPr>
        </p:nvSpPr>
        <p:spPr>
          <a:xfrm>
            <a:off x="505082" y="1364715"/>
            <a:ext cx="3931920" cy="4389120"/>
          </a:xfrm>
        </p:spPr>
        <p:txBody>
          <a:bodyPr/>
          <a:lstStyle/>
          <a:p>
            <a:r>
              <a:rPr lang="en-US" dirty="0" smtClean="0"/>
              <a:t>Aboard SDO, launched 2010</a:t>
            </a:r>
          </a:p>
          <a:p>
            <a:r>
              <a:rPr lang="en-US" dirty="0" smtClean="0"/>
              <a:t>EUV Imager</a:t>
            </a:r>
          </a:p>
          <a:p>
            <a:r>
              <a:rPr lang="en-US" dirty="0" smtClean="0"/>
              <a:t>10 Channels,       log(T)~3.7-7.2</a:t>
            </a:r>
          </a:p>
          <a:p>
            <a:r>
              <a:rPr lang="en-US" dirty="0" smtClean="0"/>
              <a:t>4096px, 0.6’’/px</a:t>
            </a:r>
          </a:p>
          <a:p>
            <a:r>
              <a:rPr lang="en-US" dirty="0" smtClean="0"/>
              <a:t>12s Cadence</a:t>
            </a:r>
          </a:p>
          <a:p>
            <a:r>
              <a:rPr lang="en-US" dirty="0" smtClean="0"/>
              <a:t>Nearly 60K                  images per day</a:t>
            </a:r>
          </a:p>
          <a:p>
            <a:r>
              <a:rPr lang="en-US" dirty="0" smtClean="0"/>
              <a:t>1+ TB/day (SDO)</a:t>
            </a:r>
          </a:p>
          <a:p>
            <a:endParaRPr lang="en-US" dirty="0"/>
          </a:p>
        </p:txBody>
      </p:sp>
      <p:pic>
        <p:nvPicPr>
          <p:cNvPr id="6" name="Picture 5" descr="cfa-banner1o.gif"/>
          <p:cNvPicPr>
            <a:picLocks noChangeAspect="1"/>
          </p:cNvPicPr>
          <p:nvPr/>
        </p:nvPicPr>
        <p:blipFill>
          <a:blip r:embed="rId11"/>
          <a:srcRect l="19329" r="20785"/>
          <a:stretch>
            <a:fillRect/>
          </a:stretch>
        </p:blipFill>
        <p:spPr>
          <a:xfrm>
            <a:off x="8089900" y="5958151"/>
            <a:ext cx="548640" cy="548640"/>
          </a:xfrm>
          <a:prstGeom prst="rect">
            <a:avLst/>
          </a:prstGeom>
        </p:spPr>
      </p:pic>
      <p:pic>
        <p:nvPicPr>
          <p:cNvPr id="40" name="20110607_131_fullcad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16021" y="1138296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0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6" name="Picture 5" descr="f0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46700" y="-27533600"/>
            <a:ext cx="52019200" cy="520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Aspect.thmx</Template>
  <TotalTime>52150</TotalTime>
  <Words>1146</Words>
  <Application>Microsoft Macintosh PowerPoint</Application>
  <PresentationFormat>On-screen Show (4:3)</PresentationFormat>
  <Paragraphs>291</Paragraphs>
  <Slides>60</Slides>
  <Notes>26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Verdana</vt:lpstr>
      <vt:lpstr>Wingdings 2</vt:lpstr>
      <vt:lpstr>Zapf Dingbats</vt:lpstr>
      <vt:lpstr>Arial</vt:lpstr>
      <vt:lpstr>Aspect</vt:lpstr>
      <vt:lpstr>Solar Data</vt:lpstr>
      <vt:lpstr>Outline</vt:lpstr>
      <vt:lpstr>PowerPoint Presentation</vt:lpstr>
      <vt:lpstr>PowerPoint Presentation</vt:lpstr>
      <vt:lpstr>PowerPoint Presentation</vt:lpstr>
      <vt:lpstr>Solar Observables and Inferables </vt:lpstr>
      <vt:lpstr>Solar Observables Coming Soon</vt:lpstr>
      <vt:lpstr>Atmospheric Imaging Assembly</vt:lpstr>
      <vt:lpstr>PowerPoint Presentation</vt:lpstr>
      <vt:lpstr>Helioseismic and Magnetic Imager</vt:lpstr>
      <vt:lpstr>Hinode X-Ray Telescope</vt:lpstr>
      <vt:lpstr>Interface Region Imaging Spectrograph</vt:lpstr>
      <vt:lpstr>Online Resources Tour</vt:lpstr>
      <vt:lpstr>Helioviewer</vt:lpstr>
      <vt:lpstr>Helioviewer</vt:lpstr>
      <vt:lpstr>Helioviewer</vt:lpstr>
      <vt:lpstr>Helioviewer</vt:lpstr>
      <vt:lpstr>Helioviewer</vt:lpstr>
      <vt:lpstr>Jhelioviewer (2.13.3)</vt:lpstr>
      <vt:lpstr>JHelioviewer</vt:lpstr>
      <vt:lpstr>JHelioviewer</vt:lpstr>
      <vt:lpstr>JHelioviewer (2.13.3)</vt:lpstr>
      <vt:lpstr>JHelioviewer</vt:lpstr>
      <vt:lpstr>Heliophysics Events Knowledgebase (HEK)</vt:lpstr>
      <vt:lpstr>HEK Summary</vt:lpstr>
      <vt:lpstr>“Get SDO Data” Link From HEK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Browser for XRT Data</vt:lpstr>
      <vt:lpstr>Searching for IRIS Data</vt:lpstr>
      <vt:lpstr>Searching for IRIS Data</vt:lpstr>
      <vt:lpstr>Searching for IRIS Data </vt:lpstr>
      <vt:lpstr>Searching for IRIS Data (Cont.)</vt:lpstr>
      <vt:lpstr>Local Data</vt:lpstr>
      <vt:lpstr>Virtual Solar Observatory (VSO)</vt:lpstr>
      <vt:lpstr>VSO Example Search</vt:lpstr>
      <vt:lpstr>VSO Example Search</vt:lpstr>
      <vt:lpstr>VSO Example Search</vt:lpstr>
      <vt:lpstr>VSO Example Search</vt:lpstr>
      <vt:lpstr>VSO IDL Interface</vt:lpstr>
      <vt:lpstr>VSO python Interface</vt:lpstr>
      <vt:lpstr>Basic Data Prep</vt:lpstr>
      <vt:lpstr>Thank you!</vt:lpstr>
      <vt:lpstr>Sun Today</vt:lpstr>
      <vt:lpstr>Sun Now</vt:lpstr>
      <vt:lpstr>Solar Monitor</vt:lpstr>
      <vt:lpstr>Solar Monitor</vt:lpstr>
    </vt:vector>
  </TitlesOfParts>
  <Company>Smithsonian Astrophysical Observatory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Data</dc:title>
  <dc:creator>Patrick McCauley</dc:creator>
  <cp:lastModifiedBy>Microsoft Office User</cp:lastModifiedBy>
  <cp:revision>111</cp:revision>
  <dcterms:created xsi:type="dcterms:W3CDTF">2012-06-01T22:45:23Z</dcterms:created>
  <dcterms:modified xsi:type="dcterms:W3CDTF">2018-06-06T13:57:05Z</dcterms:modified>
</cp:coreProperties>
</file>